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2" r:id="rId3"/>
    <p:sldId id="283" r:id="rId4"/>
    <p:sldId id="281" r:id="rId5"/>
    <p:sldId id="291" r:id="rId6"/>
    <p:sldId id="278" r:id="rId7"/>
    <p:sldId id="264" r:id="rId8"/>
    <p:sldId id="288" r:id="rId9"/>
    <p:sldId id="274" r:id="rId10"/>
    <p:sldId id="275" r:id="rId11"/>
    <p:sldId id="290" r:id="rId12"/>
    <p:sldId id="286" r:id="rId13"/>
    <p:sldId id="287" r:id="rId14"/>
    <p:sldId id="268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660"/>
  </p:normalViewPr>
  <p:slideViewPr>
    <p:cSldViewPr>
      <p:cViewPr>
        <p:scale>
          <a:sx n="114" d="100"/>
          <a:sy n="114" d="100"/>
        </p:scale>
        <p:origin x="-155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F4E0-AE00-4479-AD3A-CD3A52AB6B9B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AE3B-53B9-4B81-A3AD-53268D16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Одежда кубанских казаков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6AE3B-53B9-4B81-A3AD-53268D16F6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0ADB-5C03-4B11-BC74-60B30B4A0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E191-843C-43EF-B583-0BECC7DF1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A2CE-04CC-455E-81E2-11D673CEBA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EA38-2C17-44D3-A512-5EF8C43C6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61D4D-CCBE-4CF4-B7FC-B93A8DB75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FABA0-6BF9-4C68-9726-116E07224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2DE3C-4C3B-4DB0-BCFA-125657496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C745B-F653-4C55-9989-9E5790DD9C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19D19-EFA2-4772-AD4F-70CD95C191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B4EDB-780D-4ADF-8534-8E5ED3268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496C-D90A-4BFB-BE1F-875D343414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260DAA-3BC7-4021-BD0C-F786FB3C00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karnaval-prokat.ru/default.aspx?mode=image&amp;id=6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6/bdfyjdfnfyz.3/0_1422a_8810272d_ori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istpravda.com.ua/images/doc/8/a/8aa2ab9-kozak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kolco.narod.ru/helgikol4uga/book/image/tmp28-2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971550" y="549274"/>
            <a:ext cx="7416800" cy="51657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11"/>
              </a:avLst>
            </a:prstTxWarp>
          </a:bodyPr>
          <a:lstStyle/>
          <a:p>
            <a:pPr algn="ctr"/>
            <a:endParaRPr lang="ru-RU" sz="54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cs typeface="Tahoma"/>
            </a:endParaRPr>
          </a:p>
          <a:p>
            <a:pPr algn="ctr"/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cs typeface="Tahoma"/>
              </a:rPr>
              <a:t>Одежда</a:t>
            </a:r>
            <a:endParaRPr lang="ru-RU" sz="54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cs typeface="Tahoma"/>
            </a:endParaRPr>
          </a:p>
          <a:p>
            <a:pPr algn="ctr"/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cs typeface="Tahoma"/>
              </a:rPr>
              <a:t>кубанских </a:t>
            </a:r>
            <a:endParaRPr lang="ru-RU" sz="54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cs typeface="Tahoma"/>
            </a:endParaRPr>
          </a:p>
          <a:p>
            <a:pPr algn="ctr"/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cs typeface="Tahoma"/>
              </a:rPr>
              <a:t>казаков</a:t>
            </a:r>
            <a:endParaRPr lang="ru-RU" sz="54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8" name="Picture 2" descr="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81075"/>
            <a:ext cx="6769100" cy="56784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285728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Одежда кубанских казаков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5984" y="857232"/>
            <a:ext cx="30972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Из верхней одежды казаки предпочитали архалук - «</a:t>
            </a:r>
            <a:r>
              <a:rPr lang="ru-RU" sz="2000" b="1" dirty="0" err="1"/>
              <a:t>спиногрей</a:t>
            </a:r>
            <a:r>
              <a:rPr lang="ru-RU" sz="2000" b="1" dirty="0"/>
              <a:t>» - нечто среднее между стёганным татарским халатом и кафтаном.  Кроме того, поверх тулупа зимой и в непогоду надевался балахон из овечьей или верблюжьей шерсти с капюшоном. По нему скатывалась вода, в сильные морозы он не лопался.</a:t>
            </a:r>
            <a:r>
              <a:rPr lang="ru-RU" dirty="0"/>
              <a:t> </a:t>
            </a:r>
          </a:p>
        </p:txBody>
      </p:sp>
      <p:pic>
        <p:nvPicPr>
          <p:cNvPr id="21512" name="Picture 8" descr="mkos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1787525" cy="5113337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1188" y="5876925"/>
            <a:ext cx="150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Архалук</a:t>
            </a:r>
            <a:r>
              <a:rPr lang="ru-RU"/>
              <a:t> </a:t>
            </a:r>
          </a:p>
        </p:txBody>
      </p:sp>
      <p:pic>
        <p:nvPicPr>
          <p:cNvPr id="21515" name="Picture 11" descr="i-4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49275"/>
            <a:ext cx="3586163" cy="5040313"/>
          </a:xfrm>
          <a:prstGeom prst="rect">
            <a:avLst/>
          </a:prstGeom>
          <a:noFill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516688" y="558958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Тулуп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8Bashlik"/>
          <p:cNvPicPr>
            <a:picLocks noChangeAspect="1" noChangeArrowheads="1"/>
          </p:cNvPicPr>
          <p:nvPr/>
        </p:nvPicPr>
        <p:blipFill>
          <a:blip r:embed="rId2" cstate="print"/>
          <a:srcRect l="8009" t="2238" r="3796" b="2205"/>
          <a:stretch>
            <a:fillRect/>
          </a:stretch>
        </p:blipFill>
        <p:spPr bwMode="auto">
          <a:xfrm>
            <a:off x="6011863" y="981075"/>
            <a:ext cx="2787650" cy="4246563"/>
          </a:xfrm>
          <a:prstGeom prst="rect">
            <a:avLst/>
          </a:prstGeom>
          <a:noFill/>
        </p:spPr>
      </p:pic>
      <p:pic>
        <p:nvPicPr>
          <p:cNvPr id="36870" name="Picture 6" descr="BurkaGer"/>
          <p:cNvPicPr>
            <a:picLocks noChangeAspect="1" noChangeArrowheads="1"/>
          </p:cNvPicPr>
          <p:nvPr/>
        </p:nvPicPr>
        <p:blipFill>
          <a:blip r:embed="rId3" cstate="print"/>
          <a:srcRect l="23579" r="21938"/>
          <a:stretch>
            <a:fillRect/>
          </a:stretch>
        </p:blipFill>
        <p:spPr bwMode="auto">
          <a:xfrm>
            <a:off x="611188" y="476250"/>
            <a:ext cx="2160587" cy="5257800"/>
          </a:xfrm>
          <a:prstGeom prst="rect">
            <a:avLst/>
          </a:prstGeom>
          <a:noFill/>
        </p:spPr>
      </p:pic>
      <p:pic>
        <p:nvPicPr>
          <p:cNvPr id="36871" name="Picture 7" descr="Картинка 28 из 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617" r="10370"/>
          <a:stretch>
            <a:fillRect/>
          </a:stretch>
        </p:blipFill>
        <p:spPr bwMode="auto">
          <a:xfrm>
            <a:off x="3492500" y="2420938"/>
            <a:ext cx="1960563" cy="4149725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31913" y="6021388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Бурка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443663" y="60213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Башлык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700338" y="333375"/>
            <a:ext cx="37449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  Папаха с цветным </a:t>
            </a:r>
            <a:r>
              <a:rPr lang="ru-RU" sz="2000" b="1" dirty="0" smtClean="0"/>
              <a:t>верхом </a:t>
            </a:r>
            <a:r>
              <a:rPr lang="ru-RU" sz="2000" b="1" dirty="0"/>
              <a:t>или казачья  фуражка  с  околышем  </a:t>
            </a:r>
            <a:r>
              <a:rPr lang="ru-RU" sz="2000" b="1" dirty="0" err="1"/>
              <a:t>символизи-ровала</a:t>
            </a:r>
            <a:r>
              <a:rPr lang="ru-RU" sz="2000" b="1" dirty="0"/>
              <a:t>  полноправную </a:t>
            </a:r>
          </a:p>
          <a:p>
            <a:r>
              <a:rPr lang="ru-RU" sz="2000" b="1" dirty="0"/>
              <a:t>принадлежность к станичному обществу.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pict9160ww"/>
          <p:cNvPicPr>
            <a:picLocks noChangeAspect="1" noChangeArrowheads="1"/>
          </p:cNvPicPr>
          <p:nvPr/>
        </p:nvPicPr>
        <p:blipFill>
          <a:blip r:embed="rId2" cstate="print"/>
          <a:srcRect l="25209" t="4213" r="22292" b="1297"/>
          <a:stretch>
            <a:fillRect/>
          </a:stretch>
        </p:blipFill>
        <p:spPr bwMode="auto">
          <a:xfrm>
            <a:off x="357158" y="0"/>
            <a:ext cx="3571900" cy="6081698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76375" y="4941888"/>
            <a:ext cx="1631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Черкеска</a:t>
            </a:r>
            <a:r>
              <a:rPr lang="ru-RU"/>
              <a:t> 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48263" y="42926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076825" y="836613"/>
            <a:ext cx="40671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Покрой черкески целиком заимствован у горских народов. Шили её длиной ниже колен,  с низким вырезом на груди, открывав-шем бешмет; </a:t>
            </a:r>
          </a:p>
          <a:p>
            <a:r>
              <a:rPr lang="ru-RU" sz="2000" b="1"/>
              <a:t>Рукава делали  с широким отворотами. На груди нашива-ли подкладку для газырей;  это служило вместе с кавказским поясом, часто серебряным набобом,  украшением черкески.      </a:t>
            </a:r>
          </a:p>
          <a:p>
            <a:r>
              <a:rPr lang="ru-RU" sz="2000" b="1"/>
              <a:t>     Красота и богатство казачьего костюма заключа-лась в том, чтобы в нем было больше серебра.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74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2528887" cy="222250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27088" y="0"/>
            <a:ext cx="148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Чекмень</a:t>
            </a:r>
          </a:p>
        </p:txBody>
      </p:sp>
      <p:pic>
        <p:nvPicPr>
          <p:cNvPr id="33800" name="Picture 8" descr="Картинка 5 из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498" t="3125" r="5833" b="8646"/>
          <a:stretch>
            <a:fillRect/>
          </a:stretch>
        </p:blipFill>
        <p:spPr bwMode="auto">
          <a:xfrm>
            <a:off x="684213" y="2636838"/>
            <a:ext cx="2879725" cy="4032250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95738" y="4868863"/>
            <a:ext cx="48244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На талии наматывался </a:t>
            </a:r>
            <a:r>
              <a:rPr lang="ru-RU" sz="2000" b="1" i="1"/>
              <a:t>кушак</a:t>
            </a:r>
            <a:r>
              <a:rPr lang="ru-RU" sz="2000" b="1"/>
              <a:t> (длинный тканный пояс) с кистями или бахромой. На пояс можно прикрепить кошель для денег или кисет с табаком и люлькой.</a:t>
            </a:r>
          </a:p>
        </p:txBody>
      </p:sp>
      <p:pic>
        <p:nvPicPr>
          <p:cNvPr id="33802" name="Picture 10" descr="odejda-xut-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765175"/>
            <a:ext cx="3208338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493712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Основу женского костюма составляет длинная </a:t>
            </a:r>
            <a:r>
              <a:rPr lang="ru-RU" sz="2000" b="1" i="1"/>
              <a:t>рубаха</a:t>
            </a:r>
            <a:r>
              <a:rPr lang="ru-RU" sz="2000" b="1"/>
              <a:t> (сорочка или кошуля). Рубаха шьется длиной либо чуть ниже колена (девки, молодухи), либо в пол (зрелые женщины). Сорочка щедро украшается вышивкой или тесьмой по груди, предплечьям, запястьям и обязательно по подолу. Незамужние девушки носили подпоясанную нарядным кушаком рубаху на манер платья. </a:t>
            </a:r>
          </a:p>
        </p:txBody>
      </p:sp>
      <p:pic>
        <p:nvPicPr>
          <p:cNvPr id="14342" name="Picture 6" descr="odejda-xut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052513"/>
            <a:ext cx="1947863" cy="3816350"/>
          </a:xfrm>
          <a:prstGeom prst="rect">
            <a:avLst/>
          </a:prstGeom>
          <a:noFill/>
        </p:spPr>
      </p:pic>
      <p:pic>
        <p:nvPicPr>
          <p:cNvPr id="14344" name="Picture 8" descr="odejda-xut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698750" cy="3600450"/>
          </a:xfrm>
          <a:prstGeom prst="rect">
            <a:avLst/>
          </a:prstGeom>
          <a:noFill/>
        </p:spPr>
      </p:pic>
      <p:pic>
        <p:nvPicPr>
          <p:cNvPr id="14346" name="Picture 10" descr="odejda-xut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268413"/>
            <a:ext cx="2598737" cy="3600450"/>
          </a:xfrm>
          <a:prstGeom prst="rect">
            <a:avLst/>
          </a:prstGeom>
          <a:noFill/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672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Женский костюм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Праздничный костюм кубанской казачки</a:t>
            </a:r>
          </a:p>
        </p:txBody>
      </p:sp>
      <p:pic>
        <p:nvPicPr>
          <p:cNvPr id="3080" name="Picture 8" descr="pict8971pp"/>
          <p:cNvPicPr>
            <a:picLocks noChangeAspect="1" noChangeArrowheads="1"/>
          </p:cNvPicPr>
          <p:nvPr/>
        </p:nvPicPr>
        <p:blipFill>
          <a:blip r:embed="rId2" cstate="print"/>
          <a:srcRect l="31473" t="15138" r="28223"/>
          <a:stretch>
            <a:fillRect/>
          </a:stretch>
        </p:blipFill>
        <p:spPr bwMode="auto">
          <a:xfrm>
            <a:off x="6011863" y="765175"/>
            <a:ext cx="2668587" cy="5616575"/>
          </a:xfrm>
          <a:prstGeom prst="rect">
            <a:avLst/>
          </a:prstGeom>
          <a:noFill/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843213" y="1341438"/>
            <a:ext cx="30241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   Для пошива юбки обычно использова-лась тонкая шерстя-ная ткань, цвета — красный, синий, зеле-ный, коричневый, черный. </a:t>
            </a:r>
          </a:p>
          <a:p>
            <a:endParaRPr lang="ru-RU" sz="2000" b="1"/>
          </a:p>
          <a:p>
            <a:r>
              <a:rPr lang="ru-RU" sz="2000" b="1"/>
              <a:t>Поверх юбки можно надеть небольшой прямоугольный передник из белой ткани с настроченной по краю тесьмой.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914" b="2478"/>
          <a:stretch>
            <a:fillRect/>
          </a:stretch>
        </p:blipFill>
        <p:spPr>
          <a:xfrm>
            <a:off x="0" y="1989138"/>
            <a:ext cx="8786842" cy="4319587"/>
          </a:xfrm>
          <a:noFill/>
          <a:ln w="28575">
            <a:solidFill>
              <a:srgbClr val="FF5050"/>
            </a:solidFill>
          </a:ln>
        </p:spPr>
      </p:pic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00063" y="285750"/>
            <a:ext cx="8143875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В 1792 г. </a:t>
            </a:r>
            <a:r>
              <a:rPr lang="en-US" sz="2400" b="1" dirty="0" err="1">
                <a:solidFill>
                  <a:schemeClr val="bg2"/>
                </a:solidFill>
              </a:rPr>
              <a:t>Екатерина</a:t>
            </a:r>
            <a:r>
              <a:rPr lang="en-US" sz="2400" b="1" dirty="0">
                <a:solidFill>
                  <a:schemeClr val="bg2"/>
                </a:solidFill>
              </a:rPr>
              <a:t> II </a:t>
            </a:r>
            <a:r>
              <a:rPr lang="en-US" sz="2400" b="1" dirty="0" err="1">
                <a:solidFill>
                  <a:schemeClr val="bg2"/>
                </a:solidFill>
              </a:rPr>
              <a:t>даровала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Черноморскому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казачьему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войску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земли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на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правобережье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Кубани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r>
              <a:rPr lang="en-US" sz="2400" b="1" dirty="0" err="1">
                <a:solidFill>
                  <a:schemeClr val="bg2"/>
                </a:solidFill>
              </a:rPr>
              <a:t>от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Тамани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до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устья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Лабы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Полотно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928802"/>
            <a:ext cx="7858125" cy="4714908"/>
          </a:xfrm>
          <a:noFill/>
          <a:ln w="28575">
            <a:pattFill prst="sphere">
              <a:fgClr>
                <a:srgbClr val="FF5050"/>
              </a:fgClr>
              <a:bgClr>
                <a:srgbClr val="FFFFFF"/>
              </a:bgClr>
            </a:pattFill>
          </a:ln>
        </p:spPr>
      </p:pic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7929562" cy="16430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algn="ctr">
            <a:pattFill prst="sphere">
              <a:fgClr>
                <a:srgbClr val="FF505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«Переселение черноморских казаков на Кубань»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художник Г.Т. Квашура,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августа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2006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выставлена для всеобщего обозрения в краевом Театре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Драмы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ec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5888"/>
            <a:ext cx="6480175" cy="3384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92500" y="3573463"/>
            <a:ext cx="547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latin typeface="Arial Narrow" pitchFamily="34" charset="0"/>
              </a:rPr>
              <a:t>А.А. Чечин. Высадка казаков на Тамань.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115888"/>
            <a:ext cx="43307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Arial Narrow" pitchFamily="34" charset="0"/>
              </a:rPr>
              <a:t> Стоял мой предок на кургане,</a:t>
            </a:r>
          </a:p>
          <a:p>
            <a:r>
              <a:rPr lang="ru-RU" sz="1600" b="1">
                <a:latin typeface="Arial Narrow" pitchFamily="34" charset="0"/>
              </a:rPr>
              <a:t>Смотрел вокруг из-под руки.</a:t>
            </a:r>
          </a:p>
          <a:p>
            <a:r>
              <a:rPr lang="ru-RU" sz="1600" b="1">
                <a:latin typeface="Arial Narrow" pitchFamily="34" charset="0"/>
              </a:rPr>
              <a:t>Плескались волны на лимане</a:t>
            </a:r>
          </a:p>
          <a:p>
            <a:r>
              <a:rPr lang="ru-RU" sz="1600" b="1">
                <a:latin typeface="Arial Narrow" pitchFamily="34" charset="0"/>
              </a:rPr>
              <a:t> Орел чертил свои круги.</a:t>
            </a:r>
          </a:p>
          <a:p>
            <a:r>
              <a:rPr lang="ru-RU" sz="1600" b="1">
                <a:latin typeface="Arial Narrow" pitchFamily="34" charset="0"/>
              </a:rPr>
              <a:t>И не одной души в округе</a:t>
            </a:r>
          </a:p>
          <a:p>
            <a:r>
              <a:rPr lang="ru-RU" sz="1600" b="1">
                <a:latin typeface="Arial Narrow" pitchFamily="34" charset="0"/>
              </a:rPr>
              <a:t>Цикады нарушали тишь.</a:t>
            </a:r>
          </a:p>
          <a:p>
            <a:r>
              <a:rPr lang="ru-RU" sz="1600" b="1">
                <a:latin typeface="Arial Narrow" pitchFamily="34" charset="0"/>
              </a:rPr>
              <a:t>Земля,  не тронутая плугом,</a:t>
            </a:r>
          </a:p>
          <a:p>
            <a:r>
              <a:rPr lang="ru-RU" sz="1600" b="1">
                <a:latin typeface="Arial Narrow" pitchFamily="34" charset="0"/>
              </a:rPr>
              <a:t>Качала травы и камыш.</a:t>
            </a:r>
          </a:p>
          <a:p>
            <a:r>
              <a:rPr lang="ru-RU" sz="1600" b="1">
                <a:latin typeface="Arial Narrow" pitchFamily="34" charset="0"/>
              </a:rPr>
              <a:t>Потом к воде казак спустился,</a:t>
            </a:r>
          </a:p>
          <a:p>
            <a:r>
              <a:rPr lang="ru-RU" sz="1600" b="1">
                <a:latin typeface="Arial Narrow" pitchFamily="34" charset="0"/>
              </a:rPr>
              <a:t>Кушак и шапку бросил в тень,</a:t>
            </a:r>
          </a:p>
          <a:p>
            <a:r>
              <a:rPr lang="ru-RU" sz="1600" b="1">
                <a:latin typeface="Arial Narrow" pitchFamily="34" charset="0"/>
              </a:rPr>
              <a:t>Напился и перекрестился…</a:t>
            </a:r>
          </a:p>
          <a:p>
            <a:r>
              <a:rPr lang="ru-RU" sz="1600" b="1">
                <a:latin typeface="Arial Narrow" pitchFamily="34" charset="0"/>
              </a:rPr>
              <a:t>И вдруг представил свой курень.</a:t>
            </a:r>
          </a:p>
          <a:p>
            <a:r>
              <a:rPr lang="ru-RU" sz="1600" b="1">
                <a:latin typeface="Arial Narrow" pitchFamily="34" charset="0"/>
              </a:rPr>
              <a:t>Он думал:»Добрая пшеница</a:t>
            </a:r>
          </a:p>
          <a:p>
            <a:r>
              <a:rPr lang="ru-RU" sz="1600" b="1">
                <a:latin typeface="Arial Narrow" pitchFamily="34" charset="0"/>
              </a:rPr>
              <a:t>Уродится на целине…</a:t>
            </a:r>
          </a:p>
          <a:p>
            <a:r>
              <a:rPr lang="ru-RU" sz="1600" b="1">
                <a:latin typeface="Arial Narrow" pitchFamily="34" charset="0"/>
              </a:rPr>
              <a:t>И в хатках беленьких станица</a:t>
            </a:r>
          </a:p>
          <a:p>
            <a:r>
              <a:rPr lang="ru-RU" sz="1600" b="1">
                <a:latin typeface="Arial Narrow" pitchFamily="34" charset="0"/>
              </a:rPr>
              <a:t>Ему явилась как во сне.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4149725"/>
            <a:ext cx="28082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Arial Narrow" pitchFamily="34" charset="0"/>
              </a:rPr>
              <a:t>У хат - вишневые садочки…</a:t>
            </a:r>
          </a:p>
          <a:p>
            <a:r>
              <a:rPr lang="ru-RU" sz="1600" b="1">
                <a:latin typeface="Arial Narrow" pitchFamily="34" charset="0"/>
              </a:rPr>
              <a:t>И он увидел свой садок,</a:t>
            </a:r>
          </a:p>
          <a:p>
            <a:r>
              <a:rPr lang="ru-RU" sz="1600" b="1">
                <a:latin typeface="Arial Narrow" pitchFamily="34" charset="0"/>
              </a:rPr>
              <a:t>К нему бегут сыны и дочки,</a:t>
            </a:r>
          </a:p>
          <a:p>
            <a:r>
              <a:rPr lang="ru-RU" sz="1600" b="1">
                <a:latin typeface="Arial Narrow" pitchFamily="34" charset="0"/>
              </a:rPr>
              <a:t>Жена выходит на порог.</a:t>
            </a:r>
          </a:p>
          <a:p>
            <a:r>
              <a:rPr lang="ru-RU" sz="1600" b="1">
                <a:latin typeface="Arial Narrow" pitchFamily="34" charset="0"/>
              </a:rPr>
              <a:t>Луна над камышовой крышей,</a:t>
            </a:r>
          </a:p>
          <a:p>
            <a:r>
              <a:rPr lang="ru-RU" sz="1600" b="1">
                <a:latin typeface="Arial Narrow" pitchFamily="34" charset="0"/>
              </a:rPr>
              <a:t>Гремит уздечкой добрый конь.</a:t>
            </a:r>
          </a:p>
          <a:p>
            <a:r>
              <a:rPr lang="ru-RU" sz="1600" b="1">
                <a:latin typeface="Arial Narrow" pitchFamily="34" charset="0"/>
              </a:rPr>
              <a:t>Напев Украйны где то слышен,</a:t>
            </a:r>
          </a:p>
          <a:p>
            <a:r>
              <a:rPr lang="ru-RU" sz="1600" b="1">
                <a:latin typeface="Arial Narrow" pitchFamily="34" charset="0"/>
              </a:rPr>
              <a:t>Смех девичий. Очнулся он.</a:t>
            </a:r>
          </a:p>
          <a:p>
            <a:endParaRPr lang="ru-RU" sz="1600" b="1">
              <a:latin typeface="Arial Narrow" pitchFamily="34" charset="0"/>
            </a:endParaRPr>
          </a:p>
        </p:txBody>
      </p:sp>
      <p:pic>
        <p:nvPicPr>
          <p:cNvPr id="27656" name="Picture 8" descr="lastscaграм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05263"/>
            <a:ext cx="1955800" cy="2160587"/>
          </a:xfrm>
          <a:prstGeom prst="rect">
            <a:avLst/>
          </a:prstGeom>
          <a:noFill/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87675" y="4221163"/>
            <a:ext cx="28813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Arial Narrow" pitchFamily="34" charset="0"/>
              </a:rPr>
              <a:t>Он эту землю сердцем принял</a:t>
            </a:r>
          </a:p>
          <a:p>
            <a:r>
              <a:rPr lang="ru-RU" sz="1600" b="1">
                <a:latin typeface="Arial Narrow" pitchFamily="34" charset="0"/>
              </a:rPr>
              <a:t>И потом с кровью поливал,</a:t>
            </a:r>
          </a:p>
          <a:p>
            <a:r>
              <a:rPr lang="ru-RU" sz="1600" b="1">
                <a:latin typeface="Arial Narrow" pitchFamily="34" charset="0"/>
              </a:rPr>
              <a:t>Чтоб сын и внук ее отныне</a:t>
            </a:r>
          </a:p>
          <a:p>
            <a:r>
              <a:rPr lang="ru-RU" sz="1600" b="1">
                <a:latin typeface="Arial Narrow" pitchFamily="34" charset="0"/>
              </a:rPr>
              <a:t>Своей отчизной называл.</a:t>
            </a:r>
          </a:p>
          <a:p>
            <a:r>
              <a:rPr lang="ru-RU" sz="1600" b="1">
                <a:latin typeface="Arial Narrow" pitchFamily="34" charset="0"/>
              </a:rPr>
              <a:t>Не знаю, так ли это было,</a:t>
            </a:r>
          </a:p>
          <a:p>
            <a:r>
              <a:rPr lang="ru-RU" sz="1600" b="1">
                <a:latin typeface="Arial Narrow" pitchFamily="34" charset="0"/>
              </a:rPr>
              <a:t>О том спросите у могил.</a:t>
            </a:r>
          </a:p>
          <a:p>
            <a:r>
              <a:rPr lang="ru-RU" sz="1600" b="1">
                <a:latin typeface="Arial Narrow" pitchFamily="34" charset="0"/>
              </a:rPr>
              <a:t>Я эту землю полюбила,</a:t>
            </a:r>
          </a:p>
          <a:p>
            <a:r>
              <a:rPr lang="ru-RU" sz="1600" b="1">
                <a:latin typeface="Arial Narrow" pitchFamily="34" charset="0"/>
              </a:rPr>
              <a:t>Наверно так, как он любил!</a:t>
            </a:r>
          </a:p>
          <a:p>
            <a:r>
              <a:rPr lang="ru-RU" sz="1600" b="1">
                <a:latin typeface="Arial Narrow" pitchFamily="34" charset="0"/>
              </a:rPr>
              <a:t>	 О. Я. Чуб.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Картинка 4 из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578" t="3125" r="5450" b="10243"/>
          <a:stretch>
            <a:fillRect/>
          </a:stretch>
        </p:blipFill>
        <p:spPr bwMode="auto">
          <a:xfrm>
            <a:off x="323850" y="620713"/>
            <a:ext cx="4032250" cy="5545137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27538" y="36449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00563" y="1484313"/>
            <a:ext cx="43926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     </a:t>
            </a:r>
            <a:r>
              <a:rPr lang="ru-RU" sz="2000" b="1"/>
              <a:t>В начальный период заселения края черноморцы сохранили одежду и вооружение, присущие запорожцам. Конные казаки носили синие шаровары, синий кунтуш, под который надевался кафтан красного цвета. </a:t>
            </a:r>
          </a:p>
          <a:p>
            <a:r>
              <a:rPr lang="ru-RU" sz="2000" b="1"/>
              <a:t>	В 1810 году была утверждена форма обмундирования черноморских казаков: шаровары и куртка из грубого сукна.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388778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    Линейные казаки носили одежду черкесского образца.</a:t>
            </a:r>
          </a:p>
          <a:p>
            <a:r>
              <a:rPr lang="ru-RU" sz="2000" b="1"/>
              <a:t>    В начале 1840 года для черноморских казаков была установлена единая форма по примеру линейных. Эта форма стала единой и для сформировавшихся в 1860 году Кубанского казачьего войска. </a:t>
            </a:r>
          </a:p>
          <a:p>
            <a:r>
              <a:rPr lang="ru-RU" sz="2000" b="1"/>
              <a:t>   Комплект мужской одежды состоял из: черкески, сшитой из черного фабричного сукна,  шаровар темных тонов,  бешмета,  башлыка,  зимой – бурки, папахи, сапог или ноговиц. </a:t>
            </a:r>
          </a:p>
        </p:txBody>
      </p:sp>
      <p:pic>
        <p:nvPicPr>
          <p:cNvPr id="24582" name="Picture 6" descr="Картинка 1 из 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498" t="1563" r="5833" b="2361"/>
          <a:stretch>
            <a:fillRect/>
          </a:stretch>
        </p:blipFill>
        <p:spPr bwMode="auto">
          <a:xfrm>
            <a:off x="4875213" y="260350"/>
            <a:ext cx="3965575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odejda-xut-3"/>
          <p:cNvPicPr>
            <a:picLocks noChangeAspect="1" noChangeArrowheads="1"/>
          </p:cNvPicPr>
          <p:nvPr/>
        </p:nvPicPr>
        <p:blipFill>
          <a:blip r:embed="rId2" cstate="print"/>
          <a:srcRect b="5524"/>
          <a:stretch>
            <a:fillRect/>
          </a:stretch>
        </p:blipFill>
        <p:spPr bwMode="auto">
          <a:xfrm>
            <a:off x="107950" y="188913"/>
            <a:ext cx="5400675" cy="3783012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4508500"/>
            <a:ext cx="4752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 Narrow" pitchFamily="34" charset="0"/>
              </a:rPr>
              <a:t>У мужиков постарше к этому набору прибавляется свитка (верхняя одежда типа кафтана) или кожуха (жилет из овчины).</a:t>
            </a:r>
          </a:p>
        </p:txBody>
      </p:sp>
      <p:pic>
        <p:nvPicPr>
          <p:cNvPr id="10248" name="Picture 8" descr="odejda-xu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429000"/>
            <a:ext cx="3286125" cy="3179763"/>
          </a:xfrm>
          <a:prstGeom prst="rect">
            <a:avLst/>
          </a:prstGeom>
          <a:noFill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867400" y="692150"/>
            <a:ext cx="2808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Мужской костюм включал в себя рубаху, шаровары, кушак (для парубков)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NT-02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952875" cy="6119812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87450" y="64008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Шаровары</a:t>
            </a:r>
            <a:r>
              <a:rPr lang="ru-RU"/>
              <a:t>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716463" y="2060575"/>
            <a:ext cx="4032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/>
              <a:t>Широкие шаровары -традиционный элемент казачьей одежды</a:t>
            </a:r>
            <a:r>
              <a:rPr lang="ru-RU" sz="2200" dirty="0"/>
              <a:t> - </a:t>
            </a:r>
            <a:r>
              <a:rPr lang="ru-RU" sz="2200" b="1" dirty="0"/>
              <a:t>в узких штанах невозможно сесть на коня, да и ноги они будут стирать, движения всадника сковывать.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49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785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	Рубаха может быть со стоячим, отложным воротником или без воротника. Рубаху застегивают или завязывают у ворота с помощью пуговиц или тесемок.</a:t>
            </a:r>
          </a:p>
          <a:p>
            <a:r>
              <a:rPr lang="ru-RU" sz="2000" b="1"/>
              <a:t>	Рукав свободный широкий, у запястья его можно собрать на манжет. </a:t>
            </a:r>
          </a:p>
          <a:p>
            <a:r>
              <a:rPr lang="ru-RU" sz="2000" b="1"/>
              <a:t>	Русскую заправляли в шаровары, бешмет носили навыпуск. Шили их из холста или шёлка.</a:t>
            </a:r>
          </a:p>
        </p:txBody>
      </p:sp>
      <p:pic>
        <p:nvPicPr>
          <p:cNvPr id="20488" name="Picture 8" descr="1098_0"/>
          <p:cNvPicPr>
            <a:picLocks noChangeAspect="1" noChangeArrowheads="1"/>
          </p:cNvPicPr>
          <p:nvPr/>
        </p:nvPicPr>
        <p:blipFill>
          <a:blip r:embed="rId2" cstate="print"/>
          <a:srcRect l="4561" t="18495" r="2972" b="6944"/>
          <a:stretch>
            <a:fillRect/>
          </a:stretch>
        </p:blipFill>
        <p:spPr bwMode="auto">
          <a:xfrm>
            <a:off x="4356100" y="765175"/>
            <a:ext cx="2092325" cy="2519363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643438" y="3141663"/>
            <a:ext cx="16557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Бешмет</a:t>
            </a:r>
          </a:p>
        </p:txBody>
      </p:sp>
      <p:pic>
        <p:nvPicPr>
          <p:cNvPr id="20490" name="Picture 10" descr="1093_0"/>
          <p:cNvPicPr>
            <a:picLocks noChangeAspect="1" noChangeArrowheads="1"/>
          </p:cNvPicPr>
          <p:nvPr/>
        </p:nvPicPr>
        <p:blipFill>
          <a:blip r:embed="rId3" cstate="print"/>
          <a:srcRect l="21527" t="6496" r="16121" b="3177"/>
          <a:stretch>
            <a:fillRect/>
          </a:stretch>
        </p:blipFill>
        <p:spPr bwMode="auto">
          <a:xfrm>
            <a:off x="6300788" y="0"/>
            <a:ext cx="2087562" cy="3024188"/>
          </a:xfrm>
          <a:prstGeom prst="rect">
            <a:avLst/>
          </a:prstGeom>
          <a:noFill/>
        </p:spPr>
      </p:pic>
      <p:pic>
        <p:nvPicPr>
          <p:cNvPr id="20491" name="Picture 11" descr="odejda-xut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2797175" cy="4319587"/>
          </a:xfrm>
          <a:prstGeom prst="rect">
            <a:avLst/>
          </a:prstGeom>
          <a:noFill/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59113" y="3716338"/>
            <a:ext cx="6084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Рубахи были двух видов – русская и бешмет.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662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Ломскова Л.В. МБОУ СОШ №21</dc:creator>
  <cp:lastModifiedBy>Admin</cp:lastModifiedBy>
  <cp:revision>10</cp:revision>
  <dcterms:created xsi:type="dcterms:W3CDTF">2011-01-21T17:22:59Z</dcterms:created>
  <dcterms:modified xsi:type="dcterms:W3CDTF">2021-10-04T18:19:07Z</dcterms:modified>
</cp:coreProperties>
</file>